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322" r:id="rId2"/>
    <p:sldId id="320" r:id="rId3"/>
    <p:sldId id="321" r:id="rId4"/>
    <p:sldId id="273" r:id="rId5"/>
    <p:sldId id="258" r:id="rId6"/>
    <p:sldId id="327" r:id="rId7"/>
    <p:sldId id="257" r:id="rId8"/>
    <p:sldId id="261" r:id="rId9"/>
    <p:sldId id="286" r:id="rId10"/>
    <p:sldId id="266" r:id="rId11"/>
    <p:sldId id="260" r:id="rId12"/>
    <p:sldId id="287" r:id="rId13"/>
    <p:sldId id="268" r:id="rId14"/>
    <p:sldId id="269" r:id="rId15"/>
    <p:sldId id="288" r:id="rId16"/>
    <p:sldId id="331" r:id="rId17"/>
    <p:sldId id="332" r:id="rId18"/>
    <p:sldId id="333" r:id="rId19"/>
    <p:sldId id="276" r:id="rId20"/>
    <p:sldId id="325" r:id="rId21"/>
    <p:sldId id="326" r:id="rId22"/>
    <p:sldId id="279" r:id="rId23"/>
    <p:sldId id="323" r:id="rId24"/>
    <p:sldId id="280" r:id="rId25"/>
    <p:sldId id="289" r:id="rId26"/>
    <p:sldId id="292" r:id="rId27"/>
    <p:sldId id="324" r:id="rId28"/>
    <p:sldId id="294" r:id="rId29"/>
    <p:sldId id="290" r:id="rId30"/>
    <p:sldId id="293" r:id="rId31"/>
    <p:sldId id="291" r:id="rId32"/>
    <p:sldId id="334" r:id="rId33"/>
    <p:sldId id="265" r:id="rId34"/>
    <p:sldId id="282" r:id="rId35"/>
    <p:sldId id="285" r:id="rId36"/>
    <p:sldId id="26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4638" autoAdjust="0"/>
  </p:normalViewPr>
  <p:slideViewPr>
    <p:cSldViewPr snapToGrid="0">
      <p:cViewPr varScale="1">
        <p:scale>
          <a:sx n="80" d="100"/>
          <a:sy n="80" d="100"/>
        </p:scale>
        <p:origin x="-13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91-4D67-AFA4-5F60E644D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91-4D67-AFA4-5F60E644DD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91-4D67-AFA4-5F60E644D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648128"/>
        <c:axId val="91554560"/>
        <c:axId val="88217792"/>
      </c:bar3DChart>
      <c:catAx>
        <c:axId val="896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554560"/>
        <c:crosses val="autoZero"/>
        <c:auto val="1"/>
        <c:lblAlgn val="ctr"/>
        <c:lblOffset val="100"/>
        <c:noMultiLvlLbl val="0"/>
      </c:catAx>
      <c:valAx>
        <c:axId val="9155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648128"/>
        <c:crosses val="autoZero"/>
        <c:crossBetween val="between"/>
      </c:valAx>
      <c:serAx>
        <c:axId val="8821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15545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223E-550D-426F-9A69-C501C3D7878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717D-0516-469D-A24B-E7BE9F7C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B1F5F-3A60-4162-AE97-10D55BAA609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2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</a:t>
            </a:r>
            <a:r>
              <a:rPr lang="en-US" baseline="0" dirty="0" smtClean="0"/>
              <a:t> is a word cloud of my research statement. I believe it is a good visual representation of my research interests and agenda.”</a:t>
            </a:r>
          </a:p>
          <a:p>
            <a:r>
              <a:rPr lang="en-US" dirty="0" smtClean="0"/>
              <a:t>[talk about main words]</a:t>
            </a:r>
          </a:p>
          <a:p>
            <a:r>
              <a:rPr lang="en-US" dirty="0" smtClean="0"/>
              <a:t>“One important word that’s missing from</a:t>
            </a:r>
            <a:r>
              <a:rPr lang="en-US" baseline="0" dirty="0" smtClean="0"/>
              <a:t> this picture is Experiments, the reason being that my research statement focuses more on topics and research areas than methodologies.”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066C-E03C-4A19-8818-217955C4940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87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066C-E03C-4A19-8818-217955C4940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2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FC35-9317-47D3-8C1D-AEBF5651089E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57D3-6F74-4B61-90B2-A9CFB8C7F0A7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8AFB-2153-47BE-93B6-C64BA86A25C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6706"/>
            <a:ext cx="9144000" cy="69259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7955280" tIns="332842" rIns="51206" bIns="25603"/>
          <a:lstStyle>
            <a:lvl1pPr marL="0" indent="0" algn="l">
              <a:buNone/>
              <a:defRPr sz="100" baseline="0">
                <a:noFill/>
                <a:latin typeface="Arial"/>
                <a:cs typeface="Arial"/>
              </a:defRPr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-11549" y="-36706"/>
            <a:ext cx="9155549" cy="68947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51206" tIns="25603" rIns="51206" bIns="25603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51" y="286919"/>
            <a:ext cx="8169699" cy="2271183"/>
          </a:xfrm>
          <a:prstGeom prst="rect">
            <a:avLst/>
          </a:prstGeom>
        </p:spPr>
        <p:txBody>
          <a:bodyPr vert="horz" lIns="51206" tIns="25603" rIns="51206" bIns="25603"/>
          <a:lstStyle>
            <a:lvl1pPr marL="0" indent="0" algn="ctr">
              <a:spcBef>
                <a:spcPts val="0"/>
              </a:spcBef>
              <a:buNone/>
              <a:defRPr sz="10000" b="0" i="0" u="none" spc="504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BOUNDLESS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035539" y="2292719"/>
            <a:ext cx="7072923" cy="623358"/>
          </a:xfrm>
          <a:prstGeom prst="rect">
            <a:avLst/>
          </a:prstGeom>
        </p:spPr>
        <p:txBody>
          <a:bodyPr vert="horz" lIns="51206" tIns="25603" rIns="51206" bIns="25603"/>
          <a:lstStyle>
            <a:lvl1pPr marL="0" indent="0" algn="ctr">
              <a:buNone/>
              <a:defRPr sz="2000" b="1" i="0" spc="129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TITLE SUBHEAD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5844" y="3926417"/>
            <a:ext cx="3623469" cy="313316"/>
          </a:xfrm>
          <a:prstGeom prst="rect">
            <a:avLst/>
          </a:prstGeom>
        </p:spPr>
        <p:txBody>
          <a:bodyPr vert="horz" lIns="51206" tIns="25603" rIns="51206" bIns="25603">
            <a:spAutoFit/>
          </a:bodyPr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31875" y="4821767"/>
            <a:ext cx="3623469" cy="391583"/>
          </a:xfrm>
          <a:prstGeom prst="rect">
            <a:avLst/>
          </a:prstGeom>
        </p:spPr>
        <p:txBody>
          <a:bodyPr vert="horz" lIns="51206" tIns="25603" rIns="51206" bIns="25603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1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 rot="10800000" flipV="1">
            <a:off x="1581150" y="2188182"/>
            <a:ext cx="6207125" cy="426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>
                    <a:alpha val="0"/>
                  </a:schemeClr>
                </a:solidFill>
                <a:latin typeface=""/>
              </a:defRPr>
            </a:lvl1pPr>
          </a:lstStyle>
          <a:p>
            <a:r>
              <a:rPr lang="en-US" dirty="0" smtClean="0"/>
              <a:t>Accent bar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331074" y="5105400"/>
            <a:ext cx="1325564" cy="1377696"/>
          </a:xfrm>
          <a:prstGeom prst="rect">
            <a:avLst/>
          </a:prstGeom>
        </p:spPr>
        <p:txBody>
          <a:bodyPr vert="horz" lIns="51206" tIns="25603" rIns="51206" bIns="25603" anchor="ctr" anchorCtr="1"/>
          <a:lstStyle>
            <a:lvl1pPr marL="0" indent="0"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Place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E65F-1D68-46A6-8D9F-3BEC26A752AC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54608951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2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23A6-9E5F-450E-B9CB-89794FE7B278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BB74-C7D7-418A-A126-7C0D5142654F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E427-DB66-4D80-B603-F7853A39E4AF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138-2CC2-4466-835D-45BC80B0F9F6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A4B2-827A-429D-8020-F0D28D1D2128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21F1-6E87-40EA-B1D2-C65C14BEACEA}" type="datetime1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B864-1423-4D53-AD8C-D3523F36FA71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820E-CDDF-46A0-BF35-B1F6F6AB60EC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E65F-1D68-46A6-8D9F-3BEC26A752A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FB58-E33C-4C3A-85A8-39B9A39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5257800"/>
          </a:xfrm>
        </p:spPr>
        <p:txBody>
          <a:bodyPr>
            <a:noAutofit/>
          </a:bodyPr>
          <a:lstStyle/>
          <a:p>
            <a:r>
              <a:rPr lang="en-US" sz="2800" b="1" dirty="0"/>
              <a:t> Special Topics in a Digital and Big Data World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Laura Brandimarte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September </a:t>
            </a:r>
            <a:r>
              <a:rPr lang="en-US" sz="2700" dirty="0" smtClean="0"/>
              <a:t>28</a:t>
            </a:r>
            <a:r>
              <a:rPr lang="en-US" sz="2700" dirty="0" smtClean="0"/>
              <a:t>, </a:t>
            </a:r>
            <a:r>
              <a:rPr lang="en-US" sz="2700" dirty="0" smtClean="0"/>
              <a:t>2017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2057" name="AutoShape 9" descr="Z"/>
          <p:cNvSpPr>
            <a:spLocks noChangeAspect="1" noChangeArrowheads="1"/>
          </p:cNvSpPr>
          <p:nvPr/>
        </p:nvSpPr>
        <p:spPr bwMode="auto">
          <a:xfrm>
            <a:off x="3700463" y="2757488"/>
            <a:ext cx="17430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9" name="AutoShape 11" descr="Z"/>
          <p:cNvSpPr>
            <a:spLocks noChangeAspect="1" noChangeArrowheads="1"/>
          </p:cNvSpPr>
          <p:nvPr/>
        </p:nvSpPr>
        <p:spPr bwMode="auto">
          <a:xfrm>
            <a:off x="3700463" y="2757488"/>
            <a:ext cx="17430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4" name="AutoShape 16" descr="Z"/>
          <p:cNvSpPr>
            <a:spLocks noChangeAspect="1" noChangeArrowheads="1"/>
          </p:cNvSpPr>
          <p:nvPr/>
        </p:nvSpPr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Experiment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30109" cy="46480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Serious concerns</a:t>
            </a:r>
            <a:r>
              <a:rPr lang="en-US" dirty="0" smtClean="0"/>
              <a:t> from the Human Subjects Protection Program (IRB)</a:t>
            </a:r>
          </a:p>
          <a:p>
            <a:pPr lvl="1"/>
            <a:r>
              <a:rPr lang="en-US" dirty="0" smtClean="0"/>
              <a:t>Clear deception of participants</a:t>
            </a:r>
          </a:p>
          <a:p>
            <a:pPr lvl="1"/>
            <a:r>
              <a:rPr lang="en-US" dirty="0" smtClean="0"/>
              <a:t>Process of obtaining consent</a:t>
            </a:r>
          </a:p>
          <a:p>
            <a:pPr lvl="1"/>
            <a:r>
              <a:rPr lang="en-US" dirty="0" smtClean="0"/>
              <a:t>Storage of PII? Risks to participants because of the PII?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Procedures to protect human participants</a:t>
            </a:r>
          </a:p>
          <a:p>
            <a:pPr lvl="1"/>
            <a:r>
              <a:rPr lang="en-US" dirty="0" smtClean="0"/>
              <a:t>Raffles for the prizes are real</a:t>
            </a:r>
          </a:p>
          <a:p>
            <a:pPr lvl="1"/>
            <a:r>
              <a:rPr lang="en-US" dirty="0" smtClean="0"/>
              <a:t>Participants are immediately debriefed</a:t>
            </a:r>
          </a:p>
          <a:p>
            <a:pPr lvl="1"/>
            <a:r>
              <a:rPr lang="en-US" u="sng" dirty="0" smtClean="0"/>
              <a:t>PII is immediately shredded onsite in view of the subject</a:t>
            </a:r>
          </a:p>
          <a:p>
            <a:pPr lvl="1"/>
            <a:r>
              <a:rPr lang="en-US" dirty="0" smtClean="0"/>
              <a:t>Randomization of treatments and participants approached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8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Tell me about your PII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09790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factors </a:t>
            </a:r>
            <a:r>
              <a:rPr lang="en-US" dirty="0" smtClean="0"/>
              <a:t>make </a:t>
            </a:r>
            <a:r>
              <a:rPr lang="en-US" dirty="0"/>
              <a:t>individuals </a:t>
            </a:r>
            <a:r>
              <a:rPr lang="en-US" dirty="0" smtClean="0"/>
              <a:t>likely </a:t>
            </a:r>
            <a:r>
              <a:rPr lang="en-US" dirty="0"/>
              <a:t>to provide their personally identifiable information </a:t>
            </a:r>
            <a:r>
              <a:rPr lang="en-US" dirty="0" smtClean="0"/>
              <a:t>(PII)?</a:t>
            </a:r>
          </a:p>
          <a:p>
            <a:pPr lvl="1"/>
            <a:r>
              <a:rPr lang="en-US" dirty="0" smtClean="0"/>
              <a:t>High vs. low rewards?</a:t>
            </a:r>
          </a:p>
          <a:p>
            <a:pPr lvl="1"/>
            <a:r>
              <a:rPr lang="en-US" dirty="0" smtClean="0"/>
              <a:t>Charitable vs. non-charitable organizations?</a:t>
            </a:r>
          </a:p>
          <a:p>
            <a:pPr lvl="1"/>
            <a:r>
              <a:rPr lang="en-US" dirty="0" smtClean="0"/>
              <a:t>Does the gender of the target and/or the confederate make a difference in the outcome?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7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Information Security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Policies within an organization (e.g., D’Arcy et al. 2009)</a:t>
            </a:r>
          </a:p>
          <a:p>
            <a:pPr lvl="1"/>
            <a:r>
              <a:rPr lang="en-US" dirty="0" smtClean="0"/>
              <a:t>Training Matters: “Teaching Johnny Not to Fall for Phish” (</a:t>
            </a:r>
            <a:r>
              <a:rPr lang="en-US" dirty="0" err="1" smtClean="0"/>
              <a:t>Kumaraguru</a:t>
            </a:r>
            <a:r>
              <a:rPr lang="en-US" dirty="0" smtClean="0"/>
              <a:t> et al. 2010)</a:t>
            </a:r>
          </a:p>
          <a:p>
            <a:pPr lvl="1"/>
            <a:r>
              <a:rPr lang="en-US" dirty="0" smtClean="0"/>
              <a:t>Training Doesn’t Matter: “Going Spear Phishing…” (Caputo et al. 2014)</a:t>
            </a:r>
          </a:p>
          <a:p>
            <a:r>
              <a:rPr lang="en-US" dirty="0" smtClean="0"/>
              <a:t>Disclosure of private information</a:t>
            </a:r>
          </a:p>
          <a:p>
            <a:pPr lvl="1"/>
            <a:r>
              <a:rPr lang="en-US" dirty="0" smtClean="0"/>
              <a:t>Trade monetary </a:t>
            </a:r>
            <a:r>
              <a:rPr lang="en-US" dirty="0" smtClean="0"/>
              <a:t>rewards or customization </a:t>
            </a:r>
            <a:r>
              <a:rPr lang="en-US" dirty="0" smtClean="0"/>
              <a:t>for PII</a:t>
            </a:r>
          </a:p>
          <a:p>
            <a:pPr lvl="2"/>
            <a:r>
              <a:rPr lang="en-US" dirty="0" err="1" smtClean="0"/>
              <a:t>Grossklags</a:t>
            </a:r>
            <a:r>
              <a:rPr lang="en-US" dirty="0" smtClean="0"/>
              <a:t> and </a:t>
            </a:r>
            <a:r>
              <a:rPr lang="en-US" dirty="0" err="1" smtClean="0"/>
              <a:t>Acquisti</a:t>
            </a:r>
            <a:r>
              <a:rPr lang="en-US" dirty="0" smtClean="0"/>
              <a:t> 2005; 2007</a:t>
            </a:r>
          </a:p>
          <a:p>
            <a:pPr lvl="2"/>
            <a:r>
              <a:rPr lang="en-US" dirty="0" err="1" smtClean="0"/>
              <a:t>Ghose</a:t>
            </a:r>
            <a:r>
              <a:rPr lang="en-US" dirty="0" smtClean="0"/>
              <a:t> </a:t>
            </a:r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Decisions influenced by altruistic rewards</a:t>
            </a:r>
          </a:p>
          <a:p>
            <a:pPr lvl="2"/>
            <a:r>
              <a:rPr lang="en-US" dirty="0" smtClean="0"/>
              <a:t>Peltier 2006</a:t>
            </a:r>
          </a:p>
          <a:p>
            <a:pPr lvl="2"/>
            <a:r>
              <a:rPr lang="en-US" dirty="0" smtClean="0"/>
              <a:t>Colin and George 2004</a:t>
            </a:r>
          </a:p>
          <a:p>
            <a:pPr lvl="2"/>
            <a:r>
              <a:rPr lang="en-US" dirty="0" smtClean="0"/>
              <a:t>Schwarz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4230942" cy="5032376"/>
          </a:xfrm>
        </p:spPr>
        <p:txBody>
          <a:bodyPr>
            <a:noAutofit/>
          </a:bodyPr>
          <a:lstStyle/>
          <a:p>
            <a:r>
              <a:rPr lang="en-US" dirty="0" smtClean="0"/>
              <a:t>Two factors</a:t>
            </a:r>
          </a:p>
          <a:p>
            <a:pPr lvl="1"/>
            <a:r>
              <a:rPr lang="en-US" dirty="0" smtClean="0"/>
              <a:t>Reward (high vs. low)</a:t>
            </a:r>
          </a:p>
          <a:p>
            <a:pPr lvl="2"/>
            <a:r>
              <a:rPr lang="en-US" dirty="0" smtClean="0"/>
              <a:t>iPad raffle</a:t>
            </a:r>
          </a:p>
          <a:p>
            <a:pPr lvl="2"/>
            <a:r>
              <a:rPr lang="en-US" dirty="0" smtClean="0"/>
              <a:t>Pizza Dinner raffle</a:t>
            </a:r>
          </a:p>
          <a:p>
            <a:pPr lvl="1"/>
            <a:r>
              <a:rPr lang="en-US" dirty="0" smtClean="0"/>
              <a:t>Context (charitable cause vs. commercial cause)</a:t>
            </a:r>
          </a:p>
          <a:p>
            <a:pPr lvl="2"/>
            <a:r>
              <a:rPr lang="en-US" dirty="0"/>
              <a:t>Books for Kids</a:t>
            </a:r>
          </a:p>
          <a:p>
            <a:pPr lvl="2"/>
            <a:r>
              <a:rPr lang="en-US" dirty="0" smtClean="0"/>
              <a:t>BNI </a:t>
            </a:r>
            <a:r>
              <a:rPr lang="en-US" dirty="0"/>
              <a:t>Market Research, Inc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13</a:t>
            </a:fld>
            <a:endParaRPr lang="en-US"/>
          </a:p>
        </p:txBody>
      </p:sp>
      <p:pic>
        <p:nvPicPr>
          <p:cNvPr id="7" name="Shape 209"/>
          <p:cNvPicPr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591" y="1473972"/>
            <a:ext cx="4013191" cy="514468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9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SSN and/or PII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Social security numbers (SSN) are widely used to perpetrate fraud and identity theft in the </a:t>
            </a:r>
            <a:r>
              <a:rPr lang="en-US" dirty="0" smtClean="0"/>
              <a:t>US</a:t>
            </a:r>
            <a:endParaRPr lang="en-US" dirty="0" smtClean="0"/>
          </a:p>
          <a:p>
            <a:r>
              <a:rPr lang="en-US" dirty="0" smtClean="0"/>
              <a:t>SSNs may be predicted using public data (</a:t>
            </a:r>
            <a:r>
              <a:rPr lang="en-US" dirty="0" err="1" smtClean="0"/>
              <a:t>Acquisti</a:t>
            </a:r>
            <a:r>
              <a:rPr lang="en-US" dirty="0" smtClean="0"/>
              <a:t> and Gross, 2009)</a:t>
            </a:r>
          </a:p>
          <a:p>
            <a:pPr lvl="1"/>
            <a:r>
              <a:rPr lang="en-US" dirty="0" smtClean="0"/>
              <a:t>First 5 digits can be predicted with 44% accuracy on the first attempt</a:t>
            </a:r>
          </a:p>
          <a:p>
            <a:pPr lvl="1"/>
            <a:r>
              <a:rPr lang="en-US" dirty="0" smtClean="0"/>
              <a:t>After 1989, applications for an SSN usually occur at birth (predict first 3 digits (AN) based on location of birth)</a:t>
            </a:r>
          </a:p>
          <a:p>
            <a:pPr lvl="1"/>
            <a:r>
              <a:rPr lang="en-US" dirty="0" smtClean="0"/>
              <a:t>Birth date and location of birth can be used to predict middle 2 digits (GN)</a:t>
            </a:r>
          </a:p>
          <a:p>
            <a:pPr lvl="1"/>
            <a:r>
              <a:rPr lang="en-US" dirty="0" smtClean="0"/>
              <a:t>The last </a:t>
            </a:r>
            <a:r>
              <a:rPr lang="en-US" dirty="0"/>
              <a:t>4</a:t>
            </a:r>
            <a:r>
              <a:rPr lang="en-US" dirty="0" smtClean="0"/>
              <a:t> digits (SN) are assigned serially, not randomly, and therefore can be inferred from birth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236122" cy="4895851"/>
          </a:xfrm>
        </p:spPr>
        <p:txBody>
          <a:bodyPr>
            <a:noAutofit/>
          </a:bodyPr>
          <a:lstStyle/>
          <a:p>
            <a:r>
              <a:rPr lang="en-US" dirty="0"/>
              <a:t>Field was a busy walking area at the Student Union</a:t>
            </a:r>
          </a:p>
          <a:p>
            <a:endParaRPr lang="en-US" dirty="0" smtClean="0"/>
          </a:p>
          <a:p>
            <a:r>
              <a:rPr lang="en-US" dirty="0" smtClean="0"/>
              <a:t>Researcher </a:t>
            </a:r>
            <a:r>
              <a:rPr lang="en-US" dirty="0"/>
              <a:t>roles</a:t>
            </a:r>
          </a:p>
          <a:p>
            <a:pPr lvl="1"/>
            <a:r>
              <a:rPr lang="en-US" dirty="0" smtClean="0"/>
              <a:t>Several confederates</a:t>
            </a:r>
          </a:p>
          <a:p>
            <a:pPr lvl="2"/>
            <a:r>
              <a:rPr lang="en-US" dirty="0"/>
              <a:t>“Official” lanyards</a:t>
            </a:r>
          </a:p>
          <a:p>
            <a:pPr lvl="2"/>
            <a:r>
              <a:rPr lang="en-US" dirty="0" smtClean="0"/>
              <a:t>Men and women</a:t>
            </a:r>
          </a:p>
          <a:p>
            <a:pPr lvl="2"/>
            <a:r>
              <a:rPr lang="en-US" dirty="0" smtClean="0"/>
              <a:t>Varied </a:t>
            </a:r>
            <a:r>
              <a:rPr lang="en-US" dirty="0"/>
              <a:t>ages and </a:t>
            </a:r>
            <a:r>
              <a:rPr lang="en-US" dirty="0" smtClean="0"/>
              <a:t>ethnicities</a:t>
            </a:r>
            <a:endParaRPr lang="en-US" dirty="0"/>
          </a:p>
          <a:p>
            <a:pPr lvl="1"/>
            <a:r>
              <a:rPr lang="en-US" dirty="0" smtClean="0"/>
              <a:t>Observers</a:t>
            </a:r>
            <a:endParaRPr lang="en-US" dirty="0"/>
          </a:p>
          <a:p>
            <a:pPr lvl="2"/>
            <a:r>
              <a:rPr lang="en-US" dirty="0"/>
              <a:t>“Consent / Debrief”</a:t>
            </a:r>
          </a:p>
          <a:p>
            <a:pPr lvl="2"/>
            <a:r>
              <a:rPr lang="en-US" dirty="0"/>
              <a:t>“Shredder / Note Taker”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15</a:t>
            </a:fld>
            <a:endParaRPr lang="en-US"/>
          </a:p>
        </p:txBody>
      </p:sp>
      <p:pic>
        <p:nvPicPr>
          <p:cNvPr id="5" name="Shape 211"/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339" y="2762744"/>
            <a:ext cx="2951494" cy="191215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4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Scripted interactions with subjects to capture the two factors</a:t>
            </a:r>
          </a:p>
          <a:p>
            <a:pPr lvl="1"/>
            <a:r>
              <a:rPr lang="en-US" dirty="0"/>
              <a:t>“Excuse me, would you like to enter a raffle to win a free iPad? It’s for charity</a:t>
            </a:r>
            <a:r>
              <a:rPr lang="en-US" dirty="0" smtClean="0"/>
              <a:t>.” (high reward; charitable context)</a:t>
            </a:r>
          </a:p>
          <a:p>
            <a:pPr lvl="1"/>
            <a:r>
              <a:rPr lang="en-US" dirty="0"/>
              <a:t>“Excuse me, would you like to enter a raffle to win a free pizza? It’s for market research</a:t>
            </a:r>
            <a:r>
              <a:rPr lang="en-US" dirty="0" smtClean="0"/>
              <a:t>.” (low reward; market research context)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9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details</a:t>
            </a:r>
          </a:p>
          <a:p>
            <a:pPr lvl="1"/>
            <a:r>
              <a:rPr lang="en-US" dirty="0" smtClean="0"/>
              <a:t>Confederate</a:t>
            </a:r>
          </a:p>
          <a:p>
            <a:pPr lvl="2"/>
            <a:r>
              <a:rPr lang="en-US" dirty="0" smtClean="0"/>
              <a:t>Approach </a:t>
            </a:r>
            <a:r>
              <a:rPr lang="en-US" dirty="0"/>
              <a:t>every </a:t>
            </a:r>
            <a:r>
              <a:rPr lang="en-US" dirty="0" smtClean="0"/>
              <a:t>~3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subject </a:t>
            </a:r>
            <a:r>
              <a:rPr lang="en-US" dirty="0" smtClean="0"/>
              <a:t>(to avoid </a:t>
            </a:r>
            <a:r>
              <a:rPr lang="en-US" dirty="0"/>
              <a:t>biases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Introduce themselves, ask their interest to enter a raffle</a:t>
            </a:r>
          </a:p>
          <a:p>
            <a:pPr lvl="2"/>
            <a:r>
              <a:rPr lang="en-US" dirty="0" smtClean="0"/>
              <a:t>Ask subject to fill out a clipboard with PII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Consent / Debrief</a:t>
            </a:r>
          </a:p>
          <a:p>
            <a:pPr lvl="2"/>
            <a:r>
              <a:rPr lang="en-US" dirty="0" smtClean="0"/>
              <a:t>Inform subject the survey was bogus</a:t>
            </a:r>
          </a:p>
          <a:p>
            <a:pPr lvl="2"/>
            <a:r>
              <a:rPr lang="en-US" dirty="0" smtClean="0"/>
              <a:t>Explain the reason is an academic research experiment</a:t>
            </a:r>
            <a:endParaRPr lang="en-US" dirty="0"/>
          </a:p>
          <a:p>
            <a:pPr lvl="2"/>
            <a:r>
              <a:rPr lang="en-US" dirty="0" smtClean="0"/>
              <a:t>Ask for consent to use their data</a:t>
            </a:r>
          </a:p>
          <a:p>
            <a:pPr lvl="2"/>
            <a:r>
              <a:rPr lang="en-US" dirty="0"/>
              <a:t>Inform subject the raffle is real – they can </a:t>
            </a:r>
            <a:r>
              <a:rPr lang="en-US" dirty="0" smtClean="0"/>
              <a:t>enter regardless of consent to use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6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59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Role details (cont.)</a:t>
            </a:r>
          </a:p>
          <a:p>
            <a:pPr lvl="1"/>
            <a:r>
              <a:rPr lang="en-US" dirty="0"/>
              <a:t>Shredder / Note Taker</a:t>
            </a:r>
          </a:p>
          <a:p>
            <a:pPr lvl="2"/>
            <a:r>
              <a:rPr lang="en-US" dirty="0" smtClean="0"/>
              <a:t>Observe gender and approximate age of subject</a:t>
            </a:r>
          </a:p>
          <a:p>
            <a:pPr lvl="2"/>
            <a:r>
              <a:rPr lang="en-US" dirty="0" smtClean="0"/>
              <a:t>Take notes of other observed information</a:t>
            </a:r>
          </a:p>
          <a:p>
            <a:pPr lvl="2"/>
            <a:r>
              <a:rPr lang="en-US" dirty="0" smtClean="0"/>
              <a:t>Tick fields where PII entered (i.e., yes/no)</a:t>
            </a:r>
          </a:p>
          <a:p>
            <a:pPr lvl="2"/>
            <a:r>
              <a:rPr lang="en-US" dirty="0" smtClean="0"/>
              <a:t>Shred the PII in view of the subject using a portable shredder</a:t>
            </a:r>
          </a:p>
          <a:p>
            <a:pPr lvl="2"/>
            <a:r>
              <a:rPr lang="en-US" dirty="0" smtClean="0"/>
              <a:t>Destroy the shredded PII forms using a secure document destruction service</a:t>
            </a:r>
          </a:p>
          <a:p>
            <a:endParaRPr lang="en-US" dirty="0"/>
          </a:p>
          <a:p>
            <a:r>
              <a:rPr lang="en-US" dirty="0" smtClean="0"/>
              <a:t>Treatment assignment</a:t>
            </a:r>
          </a:p>
          <a:p>
            <a:pPr lvl="1"/>
            <a:r>
              <a:rPr lang="en-US" dirty="0" smtClean="0"/>
              <a:t>2 hour collection windows</a:t>
            </a:r>
          </a:p>
          <a:p>
            <a:pPr lvl="1"/>
            <a:r>
              <a:rPr lang="en-US" dirty="0" smtClean="0"/>
              <a:t>Alternated treatments every 20-25 minutes</a:t>
            </a:r>
          </a:p>
          <a:p>
            <a:pPr lvl="1"/>
            <a:r>
              <a:rPr lang="en-US" dirty="0" smtClean="0"/>
              <a:t>3-4 minutes to gather PII per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487" r="12086" b="18871"/>
          <a:stretch/>
        </p:blipFill>
        <p:spPr>
          <a:xfrm>
            <a:off x="1923897" y="3198545"/>
            <a:ext cx="5318151" cy="1491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834"/>
            <a:ext cx="7886700" cy="5309641"/>
          </a:xfrm>
        </p:spPr>
        <p:txBody>
          <a:bodyPr>
            <a:normAutofit/>
          </a:bodyPr>
          <a:lstStyle/>
          <a:p>
            <a:r>
              <a:rPr lang="en-US" dirty="0" smtClean="0"/>
              <a:t>Conducted 10 data collection sessions</a:t>
            </a:r>
            <a:endParaRPr lang="en-US" dirty="0"/>
          </a:p>
          <a:p>
            <a:pPr lvl="1"/>
            <a:r>
              <a:rPr lang="en-US" dirty="0" smtClean="0"/>
              <a:t>540 rejections</a:t>
            </a:r>
          </a:p>
          <a:p>
            <a:pPr lvl="1"/>
            <a:r>
              <a:rPr lang="en-US" dirty="0" smtClean="0"/>
              <a:t>118 observations where PII recorded (~18%)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Logistic regression analyses show</a:t>
            </a:r>
          </a:p>
          <a:p>
            <a:pPr lvl="2"/>
            <a:r>
              <a:rPr lang="en-US" dirty="0" smtClean="0"/>
              <a:t>Reward </a:t>
            </a:r>
            <a:r>
              <a:rPr lang="en-US" dirty="0"/>
              <a:t>by itself is significant (Pizza!)</a:t>
            </a:r>
          </a:p>
          <a:p>
            <a:pPr lvl="2"/>
            <a:r>
              <a:rPr lang="en-US" dirty="0"/>
              <a:t>Context by itself is not significant</a:t>
            </a:r>
          </a:p>
          <a:p>
            <a:pPr lvl="2"/>
            <a:r>
              <a:rPr lang="en-US" dirty="0"/>
              <a:t>Significant interaction: Pizza reward in the Commercial context</a:t>
            </a:r>
          </a:p>
          <a:p>
            <a:pPr lvl="2"/>
            <a:r>
              <a:rPr lang="en-US" dirty="0"/>
              <a:t>Gender match between confederate and subject is significant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Quantitative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7316" y="2816700"/>
            <a:ext cx="3969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% of PII Disclosed by Factor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86531" y="4232470"/>
            <a:ext cx="984855" cy="318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68269" y="3240184"/>
            <a:ext cx="1242105" cy="1390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6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research in a few words…</a:t>
            </a:r>
            <a:endParaRPr lang="en-US" sz="3200" dirty="0"/>
          </a:p>
        </p:txBody>
      </p:sp>
      <p:pic>
        <p:nvPicPr>
          <p:cNvPr id="5" name="Content Placeholder 4" descr="WordCloud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51037"/>
            <a:ext cx="710470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9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 is based upon disclosure of PII</a:t>
            </a:r>
          </a:p>
          <a:p>
            <a:pPr lvl="1"/>
            <a:r>
              <a:rPr lang="en-US" dirty="0" smtClean="0"/>
              <a:t>1 = disclosed all 5 PII questions of interest</a:t>
            </a:r>
          </a:p>
          <a:p>
            <a:pPr lvl="1"/>
            <a:r>
              <a:rPr lang="en-US" dirty="0" smtClean="0"/>
              <a:t>0 = did not disclose all 5 PII questions</a:t>
            </a:r>
          </a:p>
          <a:p>
            <a:r>
              <a:rPr lang="en-US" dirty="0" smtClean="0"/>
              <a:t>Results from logistic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99718"/>
              </p:ext>
            </p:extLst>
          </p:nvPr>
        </p:nvGraphicFramePr>
        <p:xfrm>
          <a:off x="1758537" y="3547473"/>
          <a:ext cx="4971668" cy="32441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11006">
                  <a:extLst>
                    <a:ext uri="{9D8B030D-6E8A-4147-A177-3AD203B41FA5}">
                      <a16:colId xmlns="" xmlns:a16="http://schemas.microsoft.com/office/drawing/2014/main" val="307801470"/>
                    </a:ext>
                  </a:extLst>
                </a:gridCol>
                <a:gridCol w="858520">
                  <a:extLst>
                    <a:ext uri="{9D8B030D-6E8A-4147-A177-3AD203B41FA5}">
                      <a16:colId xmlns="" xmlns:a16="http://schemas.microsoft.com/office/drawing/2014/main" val="584016825"/>
                    </a:ext>
                  </a:extLst>
                </a:gridCol>
                <a:gridCol w="849947">
                  <a:extLst>
                    <a:ext uri="{9D8B030D-6E8A-4147-A177-3AD203B41FA5}">
                      <a16:colId xmlns="" xmlns:a16="http://schemas.microsoft.com/office/drawing/2014/main" val="3913777836"/>
                    </a:ext>
                  </a:extLst>
                </a:gridCol>
                <a:gridCol w="443547">
                  <a:extLst>
                    <a:ext uri="{9D8B030D-6E8A-4147-A177-3AD203B41FA5}">
                      <a16:colId xmlns="" xmlns:a16="http://schemas.microsoft.com/office/drawing/2014/main" val="3410548486"/>
                    </a:ext>
                  </a:extLst>
                </a:gridCol>
                <a:gridCol w="608648">
                  <a:extLst>
                    <a:ext uri="{9D8B030D-6E8A-4147-A177-3AD203B41FA5}">
                      <a16:colId xmlns="" xmlns:a16="http://schemas.microsoft.com/office/drawing/2014/main" val="4052334206"/>
                    </a:ext>
                  </a:extLst>
                </a:gridCol>
              </a:tblGrid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S.E.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 &gt; |z|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66993160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High Reward (iPad)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0.041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80109964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Charity Context (BFK)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0.108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5107084"/>
                  </a:ext>
                </a:extLst>
              </a:tr>
              <a:tr h="430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High Reward w/ Charity Context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724922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Subject Gender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0.549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8679078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Subject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2294883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Confederate Gender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0.259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9747878"/>
                  </a:ext>
                </a:extLst>
              </a:tr>
              <a:tr h="40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Gender Match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03895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56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PII Disclosure?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751" y="1638929"/>
            <a:ext cx="6852498" cy="38103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5751" y="5521147"/>
            <a:ext cx="685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Name (Q1), City and State of Birth (Q9), Date of Birth (Q10), Last 5 of the Social Security Number (SSN) (Q11), </a:t>
            </a:r>
            <a:r>
              <a:rPr lang="en-US" dirty="0" smtClean="0"/>
              <a:t>Mother’s </a:t>
            </a:r>
            <a:r>
              <a:rPr lang="en-US" dirty="0"/>
              <a:t>Maiden Name (Q12)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observations revealed several types of people</a:t>
            </a:r>
          </a:p>
          <a:p>
            <a:pPr lvl="1"/>
            <a:r>
              <a:rPr lang="en-US" dirty="0" smtClean="0"/>
              <a:t>Some were tech savvy and suspicious</a:t>
            </a:r>
          </a:p>
          <a:p>
            <a:pPr lvl="1"/>
            <a:r>
              <a:rPr lang="en-US" dirty="0" smtClean="0"/>
              <a:t>Few became very angry</a:t>
            </a:r>
          </a:p>
          <a:p>
            <a:pPr lvl="2"/>
            <a:r>
              <a:rPr lang="en-US" dirty="0" smtClean="0"/>
              <a:t>Either because they were deceived</a:t>
            </a:r>
          </a:p>
          <a:p>
            <a:pPr lvl="2"/>
            <a:r>
              <a:rPr lang="en-US" dirty="0" smtClean="0"/>
              <a:t>Or, because the questions were intrusive</a:t>
            </a:r>
          </a:p>
          <a:p>
            <a:pPr lvl="1"/>
            <a:r>
              <a:rPr lang="en-US" b="1" dirty="0" smtClean="0"/>
              <a:t>Most did not seem to care or realize the potential impact of what they were being asked</a:t>
            </a:r>
            <a:endParaRPr lang="en-US" b="1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/>
          <a:srcRect b="13713"/>
          <a:stretch/>
        </p:blipFill>
        <p:spPr>
          <a:xfrm>
            <a:off x="1374298" y="4950678"/>
            <a:ext cx="5944829" cy="1834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4298" y="4574720"/>
            <a:ext cx="623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Subjects Categorized by Commonly Observed Characteristics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6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051" y="1152675"/>
            <a:ext cx="6623824" cy="2852737"/>
          </a:xfrm>
        </p:spPr>
        <p:txBody>
          <a:bodyPr>
            <a:noAutofit/>
          </a:bodyPr>
          <a:lstStyle/>
          <a:p>
            <a:r>
              <a:rPr lang="en-US" sz="4800" dirty="0" smtClean="0"/>
              <a:t>Unlike how </a:t>
            </a:r>
            <a:r>
              <a:rPr lang="en-US" sz="4800" dirty="0" err="1" smtClean="0"/>
              <a:t>Sammi</a:t>
            </a:r>
            <a:r>
              <a:rPr lang="en-US" sz="4800" dirty="0" smtClean="0"/>
              <a:t> feels about social engineering…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[Brendan] </a:t>
            </a:r>
            <a:r>
              <a:rPr lang="en-US" i="1" dirty="0" smtClean="0"/>
              <a:t>My </a:t>
            </a:r>
            <a:r>
              <a:rPr lang="en-US" i="1" dirty="0"/>
              <a:t>heart sank as I observed them recoil with the realization that they had made an error by exchanging their </a:t>
            </a:r>
            <a:r>
              <a:rPr lang="en-US" b="1" i="1" dirty="0" smtClean="0"/>
              <a:t>personally identifiable information</a:t>
            </a:r>
            <a:r>
              <a:rPr lang="en-US" i="1" dirty="0" smtClean="0"/>
              <a:t> </a:t>
            </a:r>
            <a:r>
              <a:rPr lang="en-US" i="1" dirty="0"/>
              <a:t>for a chance at some material good.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http://cdn.lifebuzz.com/images/36055/lifebuzz-d879dc69cf8f73e1c525400c530761f6-thumb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 r="15471" b="46562"/>
          <a:stretch/>
        </p:blipFill>
        <p:spPr bwMode="auto">
          <a:xfrm>
            <a:off x="6971875" y="1351852"/>
            <a:ext cx="1993705" cy="20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0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Memorable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realized I had messed up and made a mistake, but it taught me something and it was valuable because it was a situation where there wasn’t any risk attached.” </a:t>
            </a:r>
          </a:p>
          <a:p>
            <a:r>
              <a:rPr lang="en-US" dirty="0" smtClean="0"/>
              <a:t>“I don’t know if “death glare” is a clinical term, but he was very angry in a very quiet and passive-aggressive way.”</a:t>
            </a:r>
          </a:p>
          <a:p>
            <a:r>
              <a:rPr lang="en-US" dirty="0" smtClean="0"/>
              <a:t>“I don’t care what kind of research you’re doing, I’m not giving you this stuff.”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7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What is Your Password?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9" t="21354" r="60128" b="44662"/>
          <a:stretch/>
        </p:blipFill>
        <p:spPr>
          <a:xfrm>
            <a:off x="1833824" y="2337371"/>
            <a:ext cx="5440676" cy="28927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6350" y="5772150"/>
            <a:ext cx="655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</a:t>
            </a:r>
            <a:r>
              <a:rPr lang="en-US" dirty="0"/>
              <a:t>available at: https://www.youtube.com/watch?v=opRMrEfAIiI</a:t>
            </a:r>
          </a:p>
        </p:txBody>
      </p:sp>
    </p:spTree>
    <p:extLst>
      <p:ext uri="{BB962C8B-B14F-4D97-AF65-F5344CB8AC3E}">
        <p14:creationId xmlns:p14="http://schemas.microsoft.com/office/powerpoint/2010/main" val="30114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smtClean="0"/>
              <a:t>2: What is your password?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09790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factors </a:t>
            </a:r>
            <a:r>
              <a:rPr lang="en-US" dirty="0" smtClean="0"/>
              <a:t>make </a:t>
            </a:r>
            <a:r>
              <a:rPr lang="en-US" dirty="0"/>
              <a:t>individuals </a:t>
            </a:r>
            <a:r>
              <a:rPr lang="en-US" dirty="0" smtClean="0"/>
              <a:t>likely </a:t>
            </a:r>
            <a:r>
              <a:rPr lang="en-US" dirty="0"/>
              <a:t>to provide their </a:t>
            </a:r>
            <a:r>
              <a:rPr lang="en-US" dirty="0" smtClean="0"/>
              <a:t>passwords?</a:t>
            </a:r>
            <a:endParaRPr lang="en-US" dirty="0" smtClean="0"/>
          </a:p>
          <a:p>
            <a:pPr lvl="1"/>
            <a:r>
              <a:rPr lang="en-US" dirty="0" smtClean="0"/>
              <a:t>Digital vs. analog?</a:t>
            </a:r>
            <a:endParaRPr lang="en-US" dirty="0" smtClean="0"/>
          </a:p>
          <a:p>
            <a:pPr lvl="1"/>
            <a:r>
              <a:rPr lang="en-US" dirty="0" smtClean="0"/>
              <a:t>Secure vs. non-secure data transfer?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4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1118"/>
          </a:xfrm>
        </p:spPr>
        <p:txBody>
          <a:bodyPr/>
          <a:lstStyle/>
          <a:p>
            <a:r>
              <a:rPr lang="en-US" dirty="0" smtClean="0"/>
              <a:t>Indicators of security / privacy seals affect behavior</a:t>
            </a:r>
          </a:p>
          <a:p>
            <a:pPr lvl="1"/>
            <a:r>
              <a:rPr lang="en-US" dirty="0" smtClean="0"/>
              <a:t>Belanger and Smith, 2002</a:t>
            </a:r>
          </a:p>
          <a:p>
            <a:pPr lvl="1"/>
            <a:endParaRPr lang="en-US" dirty="0"/>
          </a:p>
          <a:p>
            <a:r>
              <a:rPr lang="en-US" dirty="0" smtClean="0"/>
              <a:t>Paper vs. electronic media</a:t>
            </a:r>
          </a:p>
          <a:p>
            <a:pPr lvl="1"/>
            <a:r>
              <a:rPr lang="en-US" dirty="0" err="1" smtClean="0"/>
              <a:t>Balebako</a:t>
            </a:r>
            <a:r>
              <a:rPr lang="en-US" dirty="0" smtClean="0"/>
              <a:t> et al. 2013</a:t>
            </a:r>
          </a:p>
          <a:p>
            <a:pPr lvl="1"/>
            <a:endParaRPr lang="en-US" dirty="0"/>
          </a:p>
          <a:p>
            <a:r>
              <a:rPr lang="en-US" dirty="0" smtClean="0"/>
              <a:t>Facial Recognition</a:t>
            </a:r>
          </a:p>
          <a:p>
            <a:pPr lvl="1"/>
            <a:r>
              <a:rPr lang="en-US" dirty="0" err="1" smtClean="0"/>
              <a:t>Acquisti</a:t>
            </a:r>
            <a:r>
              <a:rPr lang="en-US" dirty="0" smtClean="0"/>
              <a:t> et al. </a:t>
            </a:r>
            <a:r>
              <a:rPr lang="en-US" smtClean="0"/>
              <a:t>2014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 &amp;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8" y="1825624"/>
            <a:ext cx="8063176" cy="5032376"/>
          </a:xfrm>
        </p:spPr>
        <p:txBody>
          <a:bodyPr>
            <a:noAutofit/>
          </a:bodyPr>
          <a:lstStyle/>
          <a:p>
            <a:r>
              <a:rPr lang="en-US" dirty="0" smtClean="0"/>
              <a:t>Two factors</a:t>
            </a:r>
          </a:p>
          <a:p>
            <a:pPr lvl="1"/>
            <a:r>
              <a:rPr lang="en-US" dirty="0" smtClean="0"/>
              <a:t>Security Level</a:t>
            </a:r>
          </a:p>
          <a:p>
            <a:pPr lvl="2"/>
            <a:r>
              <a:rPr lang="en-US" dirty="0" smtClean="0"/>
              <a:t>Secure</a:t>
            </a:r>
          </a:p>
          <a:p>
            <a:pPr lvl="2"/>
            <a:r>
              <a:rPr lang="en-US" dirty="0" smtClean="0"/>
              <a:t>Non-Secure</a:t>
            </a:r>
          </a:p>
          <a:p>
            <a:pPr lvl="1"/>
            <a:r>
              <a:rPr lang="en-US" dirty="0" smtClean="0"/>
              <a:t>Media Type</a:t>
            </a:r>
          </a:p>
          <a:p>
            <a:pPr lvl="2"/>
            <a:r>
              <a:rPr lang="en-US" dirty="0" smtClean="0"/>
              <a:t>Paper form</a:t>
            </a:r>
            <a:endParaRPr lang="en-US" dirty="0"/>
          </a:p>
          <a:p>
            <a:pPr lvl="2"/>
            <a:r>
              <a:rPr lang="en-US" dirty="0" smtClean="0"/>
              <a:t>Electronic 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Upon completion of the form, we also ask: </a:t>
            </a:r>
          </a:p>
          <a:p>
            <a:pPr marL="0" indent="0">
              <a:buNone/>
            </a:pPr>
            <a:r>
              <a:rPr lang="en-US" dirty="0" smtClean="0"/>
              <a:t>“Do you mind if we take your picture so we can create a photo collage of all of the people we have helped?”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60" r="41017" b="60857"/>
          <a:stretch/>
        </p:blipFill>
        <p:spPr>
          <a:xfrm>
            <a:off x="3840775" y="2446773"/>
            <a:ext cx="4599840" cy="1512278"/>
          </a:xfr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-258" r="31713" b="92850"/>
          <a:stretch/>
        </p:blipFill>
        <p:spPr>
          <a:xfrm>
            <a:off x="4687555" y="2110154"/>
            <a:ext cx="2696764" cy="336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2" b="16704"/>
          <a:stretch/>
        </p:blipFill>
        <p:spPr>
          <a:xfrm>
            <a:off x="6546501" y="3102110"/>
            <a:ext cx="1968849" cy="18847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03198" y="3476729"/>
            <a:ext cx="922144" cy="251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2592" y="3703194"/>
            <a:ext cx="476666" cy="311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research in a diagram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60220" y="4859868"/>
            <a:ext cx="3606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Human-computer interaction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Computer-mediated communication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3519419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Economics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24328" y="3356992"/>
            <a:ext cx="118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Behavioral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economics</a:t>
            </a:r>
          </a:p>
        </p:txBody>
      </p:sp>
      <p:sp>
        <p:nvSpPr>
          <p:cNvPr id="10" name="Ovale 9"/>
          <p:cNvSpPr/>
          <p:nvPr/>
        </p:nvSpPr>
        <p:spPr>
          <a:xfrm>
            <a:off x="2932228" y="2132856"/>
            <a:ext cx="3024336" cy="2304256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012348" y="2780928"/>
            <a:ext cx="1368152" cy="107837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995936" y="307070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media</a:t>
            </a:r>
          </a:p>
          <a:p>
            <a:pPr algn="ctr"/>
            <a:r>
              <a:rPr lang="en-US" dirty="0" smtClean="0"/>
              <a:t>sharing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12616" y="2348880"/>
            <a:ext cx="17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disclosure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275856" y="1700808"/>
            <a:ext cx="241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 decision making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2051720" y="1556792"/>
            <a:ext cx="4727351" cy="309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287487" y="6156012"/>
            <a:ext cx="281787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methodology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236296" y="2132856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Design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Policy</a:t>
            </a:r>
          </a:p>
        </p:txBody>
      </p:sp>
      <p:cxnSp>
        <p:nvCxnSpPr>
          <p:cNvPr id="34" name="Connettore 2 33"/>
          <p:cNvCxnSpPr>
            <a:stCxn id="11" idx="6"/>
            <a:endCxn id="29" idx="1"/>
          </p:cNvCxnSpPr>
          <p:nvPr/>
        </p:nvCxnSpPr>
        <p:spPr>
          <a:xfrm flipV="1">
            <a:off x="5380500" y="2456022"/>
            <a:ext cx="1855796" cy="86409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8" idx="2"/>
          </p:cNvCxnSpPr>
          <p:nvPr/>
        </p:nvCxnSpPr>
        <p:spPr>
          <a:xfrm flipH="1">
            <a:off x="6308398" y="4003323"/>
            <a:ext cx="1809041" cy="215268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6" idx="2"/>
          </p:cNvCxnSpPr>
          <p:nvPr/>
        </p:nvCxnSpPr>
        <p:spPr>
          <a:xfrm flipH="1">
            <a:off x="4663630" y="5506199"/>
            <a:ext cx="1" cy="51508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7" idx="2"/>
          </p:cNvCxnSpPr>
          <p:nvPr/>
        </p:nvCxnSpPr>
        <p:spPr>
          <a:xfrm>
            <a:off x="1417522" y="3888751"/>
            <a:ext cx="1642310" cy="226726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9" grpId="0"/>
      <p:bldP spid="20" grpId="0" animBg="1"/>
      <p:bldP spid="23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ask for their cell number?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93" t="17643" r="26062" b="27338"/>
          <a:stretch/>
        </p:blipFill>
        <p:spPr>
          <a:xfrm>
            <a:off x="764748" y="1871453"/>
            <a:ext cx="7614503" cy="46674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9037" y="3084844"/>
            <a:ext cx="4350937" cy="447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Challenges…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447" y="1297709"/>
            <a:ext cx="4795106" cy="54516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4585" y="2238027"/>
            <a:ext cx="2530510" cy="526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8110" y="5050971"/>
            <a:ext cx="1934308" cy="63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7916" y="5538317"/>
            <a:ext cx="244510" cy="78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01372" y="3652576"/>
            <a:ext cx="417006" cy="986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5760" y="5155746"/>
            <a:ext cx="1934308" cy="63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464"/>
            <a:ext cx="8441778" cy="475805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Image result for hak5 pine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66875"/>
            <a:ext cx="9048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64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464"/>
            <a:ext cx="8441778" cy="4758055"/>
          </a:xfrm>
        </p:spPr>
        <p:txBody>
          <a:bodyPr>
            <a:noAutofit/>
          </a:bodyPr>
          <a:lstStyle/>
          <a:p>
            <a:r>
              <a:rPr lang="en-US" dirty="0" smtClean="0"/>
              <a:t>Approximately 18% of subjects approached provided some level of PII</a:t>
            </a:r>
          </a:p>
          <a:p>
            <a:pPr lvl="1"/>
            <a:r>
              <a:rPr lang="en-US" dirty="0"/>
              <a:t>Reward by itself is </a:t>
            </a:r>
            <a:r>
              <a:rPr lang="en-US" dirty="0" smtClean="0"/>
              <a:t>significant (Pizza!)</a:t>
            </a:r>
            <a:endParaRPr lang="en-US" dirty="0"/>
          </a:p>
          <a:p>
            <a:pPr lvl="1"/>
            <a:r>
              <a:rPr lang="en-US" dirty="0"/>
              <a:t>Context by itself is not significant</a:t>
            </a:r>
          </a:p>
          <a:p>
            <a:pPr lvl="2"/>
            <a:r>
              <a:rPr lang="en-US" dirty="0" smtClean="0"/>
              <a:t>Significant interaction: Pizza reward in the Commercial context</a:t>
            </a:r>
          </a:p>
          <a:p>
            <a:pPr lvl="1"/>
            <a:r>
              <a:rPr lang="en-US" dirty="0" smtClean="0"/>
              <a:t>Gender match between confederate and subject is significant</a:t>
            </a:r>
            <a:endParaRPr lang="en-US" dirty="0"/>
          </a:p>
          <a:p>
            <a:r>
              <a:rPr lang="en-US" dirty="0" smtClean="0"/>
              <a:t>Continued exploration of the data to develop insights as the results presented are preliminary</a:t>
            </a:r>
          </a:p>
          <a:p>
            <a:r>
              <a:rPr lang="en-US" dirty="0" smtClean="0"/>
              <a:t>Potentially explore monetary rewards instead of pizza/iPad rewards</a:t>
            </a:r>
          </a:p>
          <a:p>
            <a:pPr lvl="1"/>
            <a:r>
              <a:rPr lang="en-US" dirty="0" smtClean="0"/>
              <a:t>Correlation </a:t>
            </a:r>
            <a:r>
              <a:rPr lang="en-US" dirty="0"/>
              <a:t>between college-age students and the gratification of being rewarded a pizza (</a:t>
            </a:r>
            <a:r>
              <a:rPr lang="en-US" dirty="0" err="1"/>
              <a:t>Ramani</a:t>
            </a:r>
            <a:r>
              <a:rPr lang="en-US" dirty="0"/>
              <a:t> 2014).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9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48" y="1825624"/>
            <a:ext cx="8063176" cy="50323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lbrandimarte@email.arizona.edu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48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Famous social engineers</a:t>
            </a:r>
          </a:p>
          <a:p>
            <a:pPr lvl="1"/>
            <a:r>
              <a:rPr lang="en-US" dirty="0"/>
              <a:t>Kevin </a:t>
            </a:r>
            <a:r>
              <a:rPr lang="en-US" dirty="0" err="1"/>
              <a:t>Mitnick</a:t>
            </a:r>
            <a:r>
              <a:rPr lang="en-US" dirty="0"/>
              <a:t> (</a:t>
            </a:r>
            <a:r>
              <a:rPr lang="en-US" i="1" dirty="0"/>
              <a:t>Art of Deception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Chris </a:t>
            </a:r>
            <a:r>
              <a:rPr lang="en-US" dirty="0" err="1"/>
              <a:t>Hadnagy</a:t>
            </a:r>
            <a:r>
              <a:rPr lang="en-US" dirty="0"/>
              <a:t> (DEF CON Soc. Eng. Capture the Flag)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98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23193" cy="1325563"/>
          </a:xfrm>
        </p:spPr>
        <p:txBody>
          <a:bodyPr/>
          <a:lstStyle/>
          <a:p>
            <a:r>
              <a:rPr lang="en-US" dirty="0" smtClean="0"/>
              <a:t>Confederate Stories from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69576" cy="5032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lot of people wearing headphones, a lot of rejection, and a lot of being ignored. </a:t>
            </a:r>
          </a:p>
          <a:p>
            <a:r>
              <a:rPr lang="en-US" dirty="0" smtClean="0"/>
              <a:t>There </a:t>
            </a:r>
            <a:r>
              <a:rPr lang="en-US" dirty="0"/>
              <a:t>were some subjects who came up to </a:t>
            </a:r>
            <a:r>
              <a:rPr lang="en-US" dirty="0" smtClean="0"/>
              <a:t>[Calvin], </a:t>
            </a:r>
            <a:r>
              <a:rPr lang="en-US" dirty="0"/>
              <a:t>shaking their heads in disappointment that they had given up whatever information they had provided and some said, “I knew something was going on.”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exactly compelled these individuals to continue to provide PII even if they felt that something fishy was </a:t>
            </a:r>
            <a:r>
              <a:rPr lang="en-US" dirty="0" smtClean="0"/>
              <a:t>happening?</a:t>
            </a:r>
          </a:p>
          <a:p>
            <a:r>
              <a:rPr lang="en-US" dirty="0" smtClean="0"/>
              <a:t>[Ashley] People </a:t>
            </a:r>
            <a:r>
              <a:rPr lang="en-US" dirty="0"/>
              <a:t>were more interested in getting something for free rather than engaging in the context of either the charity or the market research.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1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55374"/>
            <a:ext cx="9143999" cy="1236425"/>
          </a:xfrm>
        </p:spPr>
        <p:txBody>
          <a:bodyPr>
            <a:noAutofit/>
          </a:bodyPr>
          <a:lstStyle/>
          <a:p>
            <a:r>
              <a:rPr lang="en-US" sz="4400" dirty="0" smtClean="0"/>
              <a:t>Social Engineering Experiments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0329" y="3690979"/>
            <a:ext cx="8189845" cy="384105"/>
          </a:xfrm>
        </p:spPr>
        <p:txBody>
          <a:bodyPr/>
          <a:lstStyle/>
          <a:p>
            <a:pPr algn="ctr"/>
            <a:r>
              <a:rPr lang="en-US" sz="2400" b="0" dirty="0" smtClean="0"/>
              <a:t>with </a:t>
            </a:r>
            <a:r>
              <a:rPr lang="en-US" sz="2400" b="0" dirty="0"/>
              <a:t>Matthew </a:t>
            </a:r>
            <a:r>
              <a:rPr lang="en-US" sz="2400" b="0" dirty="0" err="1"/>
              <a:t>Hashim</a:t>
            </a:r>
            <a:r>
              <a:rPr lang="en-US" sz="2400" b="0" dirty="0"/>
              <a:t> </a:t>
            </a:r>
            <a:r>
              <a:rPr lang="en-US" sz="2400" b="0" dirty="0" smtClean="0"/>
              <a:t>and Jesse </a:t>
            </a:r>
            <a:r>
              <a:rPr lang="en-US" sz="2400" b="0" dirty="0" err="1" smtClean="0"/>
              <a:t>Bockstedt</a:t>
            </a:r>
            <a:endParaRPr lang="en-US" sz="2400" b="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0" y="2451355"/>
            <a:ext cx="9144000" cy="39158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- Work in Progress -</a:t>
            </a:r>
            <a:endParaRPr lang="en-US" sz="2400" b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 rot="10800000" flipV="1">
            <a:off x="1581150" y="2234564"/>
            <a:ext cx="6207125" cy="42672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</p:spTree>
    <p:custDataLst>
      <p:tags r:id="rId1"/>
    </p:custDataLst>
    <p:extLst>
      <p:ext uri="{BB962C8B-B14F-4D97-AF65-F5344CB8AC3E}">
        <p14:creationId xmlns:p14="http://schemas.microsoft.com/office/powerpoint/2010/main" val="31313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http://cdn.lifebuzz.com/images/36055/lifebuzz-d879dc69cf8f73e1c525400c530761f6-thumb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9" y="1412662"/>
            <a:ext cx="6738873" cy="45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380" y="875461"/>
            <a:ext cx="820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“Sign a Petition to Raise Awareness for Internet Safety”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28203" y="6018273"/>
            <a:ext cx="483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Produced by ProtectYourSelfie.org</a:t>
            </a:r>
          </a:p>
          <a:p>
            <a:pPr algn="ctr"/>
            <a:r>
              <a:rPr lang="en-US" dirty="0" smtClean="0"/>
              <a:t>video available at: https://vimeo.com/132377755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Important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7" y="1825625"/>
            <a:ext cx="8792816" cy="4823148"/>
          </a:xfrm>
        </p:spPr>
        <p:txBody>
          <a:bodyPr>
            <a:normAutofit/>
          </a:bodyPr>
          <a:lstStyle/>
          <a:p>
            <a:r>
              <a:rPr lang="en-US" dirty="0" smtClean="0"/>
              <a:t>CIA director Brennan’s PII breached in October 2015</a:t>
            </a:r>
          </a:p>
          <a:p>
            <a:pPr lvl="1"/>
            <a:r>
              <a:rPr lang="en-US" dirty="0" smtClean="0"/>
              <a:t>Fake technician on a “customer callback” tricked a Verizon employee… “the system was down”</a:t>
            </a:r>
            <a:endParaRPr lang="en-US" dirty="0"/>
          </a:p>
          <a:p>
            <a:pPr lvl="1"/>
            <a:r>
              <a:rPr lang="en-US" dirty="0" smtClean="0"/>
              <a:t>The tricked employee used the Verizon system to provide information about Brennan</a:t>
            </a:r>
          </a:p>
          <a:p>
            <a:pPr lvl="2"/>
            <a:r>
              <a:rPr lang="en-US" dirty="0" smtClean="0"/>
              <a:t>Verizon account number and PIN</a:t>
            </a:r>
          </a:p>
          <a:p>
            <a:pPr lvl="2"/>
            <a:r>
              <a:rPr lang="en-US" dirty="0" smtClean="0"/>
              <a:t>Backup </a:t>
            </a:r>
            <a:r>
              <a:rPr lang="en-US" dirty="0"/>
              <a:t>mobile number on the </a:t>
            </a:r>
            <a:r>
              <a:rPr lang="en-US" dirty="0" smtClean="0"/>
              <a:t>account</a:t>
            </a:r>
          </a:p>
          <a:p>
            <a:pPr lvl="2"/>
            <a:r>
              <a:rPr lang="en-US" b="1" dirty="0" smtClean="0"/>
              <a:t>AOL </a:t>
            </a:r>
            <a:r>
              <a:rPr lang="en-US" b="1" dirty="0"/>
              <a:t>email address and the last four digits on his bank card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the PII to hack Brennan’s email</a:t>
            </a:r>
          </a:p>
          <a:p>
            <a:pPr lvl="1"/>
            <a:r>
              <a:rPr lang="en-US" dirty="0" smtClean="0"/>
              <a:t>Email contained private records (including CIA names and SSNs)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 Defined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921" y="1825624"/>
            <a:ext cx="8633791" cy="48958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u="sng" dirty="0" smtClean="0"/>
              <a:t>psychological manipulation</a:t>
            </a:r>
            <a:r>
              <a:rPr lang="en-US" dirty="0" smtClean="0"/>
              <a:t> of people into performing actions or </a:t>
            </a:r>
            <a:r>
              <a:rPr lang="en-US" u="sng" dirty="0" smtClean="0"/>
              <a:t>divulging confidential information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Also known as … </a:t>
            </a:r>
            <a:r>
              <a:rPr lang="en-US" b="1" dirty="0" smtClean="0"/>
              <a:t>human hacking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Pretexting, phishing, baiting, tailgating, and others…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Recently brought to the masses on TV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://observer.com/2015/11/how-watching-mr-robot-made-me-paranoid-about-getting-hacked/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Mr. Robo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3" y="4460470"/>
            <a:ext cx="2044405" cy="11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10550" cy="5032375"/>
          </a:xfrm>
        </p:spPr>
        <p:txBody>
          <a:bodyPr>
            <a:normAutofit/>
          </a:bodyPr>
          <a:lstStyle/>
          <a:p>
            <a:r>
              <a:rPr lang="en-US" dirty="0"/>
              <a:t>Why do IS researchers care about </a:t>
            </a:r>
            <a:r>
              <a:rPr lang="en-US" dirty="0" smtClean="0"/>
              <a:t>social engineering?</a:t>
            </a:r>
            <a:endParaRPr lang="en-US" dirty="0"/>
          </a:p>
          <a:p>
            <a:pPr lvl="1"/>
            <a:r>
              <a:rPr lang="en-US" dirty="0"/>
              <a:t>Technology controls </a:t>
            </a:r>
            <a:r>
              <a:rPr lang="en-US" dirty="0" smtClean="0"/>
              <a:t>are </a:t>
            </a:r>
            <a:r>
              <a:rPr lang="en-US" dirty="0"/>
              <a:t>easily bypassed</a:t>
            </a:r>
          </a:p>
          <a:p>
            <a:pPr lvl="1"/>
            <a:r>
              <a:rPr lang="en-US" dirty="0" smtClean="0"/>
              <a:t>We can adapt to threats and “patch” technology</a:t>
            </a:r>
          </a:p>
          <a:p>
            <a:pPr lvl="1"/>
            <a:r>
              <a:rPr lang="en-US" dirty="0" smtClean="0"/>
              <a:t>We can “train” humans … or can we?</a:t>
            </a:r>
          </a:p>
          <a:p>
            <a:endParaRPr lang="en-US" dirty="0" smtClean="0"/>
          </a:p>
          <a:p>
            <a:r>
              <a:rPr lang="en-US" dirty="0" smtClean="0"/>
              <a:t>Fundamental need to understand factors that lead to social engineering exploits</a:t>
            </a:r>
          </a:p>
          <a:p>
            <a:pPr lvl="1"/>
            <a:r>
              <a:rPr lang="en-US" dirty="0"/>
              <a:t>Threats to information security begin with humans</a:t>
            </a:r>
          </a:p>
          <a:p>
            <a:pPr lvl="1"/>
            <a:r>
              <a:rPr lang="en-US" dirty="0" smtClean="0"/>
              <a:t>Once exploited, technology “patches” may not matter</a:t>
            </a:r>
          </a:p>
          <a:p>
            <a:pPr lvl="1"/>
            <a:r>
              <a:rPr lang="en-US" dirty="0" smtClean="0"/>
              <a:t>Gateway to additional attacks on systems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0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the 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Phishing experiments (e.g., </a:t>
            </a:r>
            <a:r>
              <a:rPr lang="en-US" dirty="0" err="1" smtClean="0"/>
              <a:t>Jagatic</a:t>
            </a:r>
            <a:r>
              <a:rPr lang="en-US" dirty="0" smtClean="0"/>
              <a:t> et al. 2007)</a:t>
            </a:r>
          </a:p>
          <a:p>
            <a:pPr lvl="1"/>
            <a:r>
              <a:rPr lang="en-US" dirty="0" smtClean="0"/>
              <a:t>Social context is more successful than random target</a:t>
            </a:r>
          </a:p>
          <a:p>
            <a:pPr lvl="1"/>
            <a:r>
              <a:rPr lang="en-US" dirty="0" smtClean="0"/>
              <a:t>Gender of the receiver of the phishing email matters</a:t>
            </a:r>
          </a:p>
          <a:p>
            <a:endParaRPr lang="en-US" dirty="0" smtClean="0"/>
          </a:p>
          <a:p>
            <a:r>
              <a:rPr lang="en-US" dirty="0" smtClean="0"/>
              <a:t>Fake-website detection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 smtClean="0"/>
              <a:t>aspects (e.g., protection motivation theory)</a:t>
            </a:r>
          </a:p>
          <a:p>
            <a:pPr lvl="1"/>
            <a:r>
              <a:rPr lang="en-US" dirty="0" smtClean="0"/>
              <a:t>Detection </a:t>
            </a:r>
            <a:r>
              <a:rPr lang="en-US" dirty="0"/>
              <a:t>tools (e.g., </a:t>
            </a:r>
            <a:r>
              <a:rPr lang="en-US" dirty="0" err="1"/>
              <a:t>Abbasi</a:t>
            </a:r>
            <a:r>
              <a:rPr lang="en-US" dirty="0"/>
              <a:t> et al. 2010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Recent Equifax breach</a:t>
            </a:r>
          </a:p>
          <a:p>
            <a:endParaRPr lang="en-US" dirty="0" smtClean="0"/>
          </a:p>
          <a:p>
            <a:r>
              <a:rPr lang="en-US" dirty="0" smtClean="0"/>
              <a:t>Besides phishing, randomized field experiments in social engineering are largely lacking…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FB58-E33C-4C3A-85A8-39B9A3941B53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62c9273-b50b-4bf6-8877-9953aea33229"/>
  <p:tag name="ARTICULATE_SLIDE_COUNT" val="25"/>
  <p:tag name="TPVERSION" val="6"/>
  <p:tag name="TPFULLVERSION" val="7.5.3.1"/>
  <p:tag name="PPTVERSION" val="16"/>
  <p:tag name="TPOS" val="2"/>
  <p:tag name="TPLASTSAVEVERSION" val="6.2 PC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7215</TotalTime>
  <Words>1777</Words>
  <Application>Microsoft Office PowerPoint</Application>
  <PresentationFormat>On-screen Show (4:3)</PresentationFormat>
  <Paragraphs>312</Paragraphs>
  <Slides>36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 Special Topics in a Digital and Big Data World   Laura Brandimarte   September 28, 2017  </vt:lpstr>
      <vt:lpstr>My research in a few words…</vt:lpstr>
      <vt:lpstr>My research in a diagram</vt:lpstr>
      <vt:lpstr>PowerPoint Presentation</vt:lpstr>
      <vt:lpstr>PowerPoint Presentation</vt:lpstr>
      <vt:lpstr>Another Important Example…</vt:lpstr>
      <vt:lpstr>Social Engineering Defined</vt:lpstr>
      <vt:lpstr>Research Motivation</vt:lpstr>
      <vt:lpstr>Gaps in the Related Literature</vt:lpstr>
      <vt:lpstr>Field Experiment Challenges</vt:lpstr>
      <vt:lpstr>Study 1: Tell me about your PII</vt:lpstr>
      <vt:lpstr>Related Literature</vt:lpstr>
      <vt:lpstr>Experiment Design</vt:lpstr>
      <vt:lpstr>Does SSN and/or PII Matter?</vt:lpstr>
      <vt:lpstr>Experiment Procedure</vt:lpstr>
      <vt:lpstr>Experiment Procedure</vt:lpstr>
      <vt:lpstr>Experiment Procedure</vt:lpstr>
      <vt:lpstr>Experiment Procedure</vt:lpstr>
      <vt:lpstr>Initial Quantitative Results</vt:lpstr>
      <vt:lpstr>Initial Quantitative Results</vt:lpstr>
      <vt:lpstr>PII Disclosure?</vt:lpstr>
      <vt:lpstr>Qualitative Results</vt:lpstr>
      <vt:lpstr>Unlike how Sammi feels about social engineering… </vt:lpstr>
      <vt:lpstr>Memorable Quotes</vt:lpstr>
      <vt:lpstr>PowerPoint Presentation</vt:lpstr>
      <vt:lpstr>Study 2: What is Your Password?</vt:lpstr>
      <vt:lpstr>Study 2: What is your password?</vt:lpstr>
      <vt:lpstr>Related Literature</vt:lpstr>
      <vt:lpstr>Experiment Design &amp; Procedure</vt:lpstr>
      <vt:lpstr>Why ask for their cell number?</vt:lpstr>
      <vt:lpstr>Some Additional Challenges…</vt:lpstr>
      <vt:lpstr>Next Steps</vt:lpstr>
      <vt:lpstr>Discussion and Next Steps</vt:lpstr>
      <vt:lpstr>PowerPoint Presentation</vt:lpstr>
      <vt:lpstr>PowerPoint Presentation</vt:lpstr>
      <vt:lpstr>Confederate Stories from Interviews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Exploits in Cybersecurity: A Social Engineering Study</dc:title>
  <dc:creator>Matthew Hashim</dc:creator>
  <cp:lastModifiedBy>Laura</cp:lastModifiedBy>
  <cp:revision>140</cp:revision>
  <dcterms:created xsi:type="dcterms:W3CDTF">2016-05-25T21:38:07Z</dcterms:created>
  <dcterms:modified xsi:type="dcterms:W3CDTF">2017-09-28T03:48:03Z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2B9A7DC9-7933-4687-91BB-6F7196790942</vt:lpwstr>
  </property>
  <property fmtid="{D5CDD505-2E9C-101B-9397-08002B2CF9AE}" pid="3" name="ArticulatePath">
    <vt:lpwstr>Presentation1</vt:lpwstr>
  </property>
</Properties>
</file>